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  <Override PartName="/ppt/media/media3.mp4" ContentType="video/unknown"/>
  <Override PartName="/ppt/media/media4.mp4" ContentType="video/unknown"/>
  <Override PartName="/ppt/media/image1.jpeg" ContentType="image/jpeg"/>
  <Override PartName="/ppt/media/media5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-angle exterior view of a modern building facade covered with aluminium discs under a clear, blue sky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Low-angle view of a modern, curved building under a cloudy sky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View from inside a modern white building with glass panels, looking up to a bright, partly cloudy sky"/>
          <p:cNvSpPr/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-angle view of the Azadi Tower in Tehran, Iran against a clear, bright sky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iew from inside a stone structure, looking out towards stairs and a clear, blue sky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 modern white building with glass panels against a clear, blue sky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mall section of a modern shell bridge in Qingdao, Shandong, China with a partly cloudy sky above"/>
          <p:cNvSpPr/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2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3" Type="http://schemas.microsoft.com/office/2007/relationships/media" Target="../media/media3.mp4"/><Relationship Id="rId4" Type="http://schemas.openxmlformats.org/officeDocument/2006/relationships/image" Target="../media/image2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3" Type="http://schemas.microsoft.com/office/2007/relationships/media" Target="../media/media4.mp4"/><Relationship Id="rId4" Type="http://schemas.openxmlformats.org/officeDocument/2006/relationships/image" Target="../media/image2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video" Target="../media/media5.mp4"/><Relationship Id="rId3" Type="http://schemas.microsoft.com/office/2007/relationships/media" Target="../media/media5.mp4"/><Relationship Id="rId4" Type="http://schemas.openxmlformats.org/officeDocument/2006/relationships/image" Target="../media/image2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ENTORS :…"/>
          <p:cNvSpPr txBox="1"/>
          <p:nvPr>
            <p:ph type="body" idx="21"/>
          </p:nvPr>
        </p:nvSpPr>
        <p:spPr>
          <a:xfrm>
            <a:off x="1897264" y="9764542"/>
            <a:ext cx="21971002" cy="25928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ctr" defTabSz="775969">
              <a:defRPr b="0" sz="3759">
                <a:latin typeface="Monaco"/>
                <a:ea typeface="Monaco"/>
                <a:cs typeface="Monaco"/>
                <a:sym typeface="Monaco"/>
              </a:defRPr>
            </a:pPr>
            <a:r>
              <a:t>MENTORS :</a:t>
            </a:r>
          </a:p>
          <a:p>
            <a:pPr algn="ctr" defTabSz="775969">
              <a:defRPr b="0" sz="3759">
                <a:latin typeface="Monaco"/>
                <a:ea typeface="Monaco"/>
                <a:cs typeface="Monaco"/>
                <a:sym typeface="Monaco"/>
              </a:defRPr>
            </a:pPr>
            <a:r>
              <a:t>ADITYA VIVEKANAND </a:t>
            </a:r>
          </a:p>
          <a:p>
            <a:pPr algn="ctr" defTabSz="775969">
              <a:defRPr b="0" sz="3759">
                <a:latin typeface="Monaco"/>
                <a:ea typeface="Monaco"/>
                <a:cs typeface="Monaco"/>
                <a:sym typeface="Monaco"/>
              </a:defRPr>
            </a:pPr>
            <a:r>
              <a:t>ATHARV DUBEYYY</a:t>
            </a:r>
          </a:p>
        </p:txBody>
      </p:sp>
      <p:sp>
        <p:nvSpPr>
          <p:cNvPr id="172" name="GYM-MASTER"/>
          <p:cNvSpPr txBox="1"/>
          <p:nvPr>
            <p:ph type="ctrTitle"/>
          </p:nvPr>
        </p:nvSpPr>
        <p:spPr>
          <a:xfrm>
            <a:off x="197918" y="-5223255"/>
            <a:ext cx="25369693" cy="9865544"/>
          </a:xfrm>
          <a:prstGeom prst="rect">
            <a:avLst/>
          </a:prstGeom>
        </p:spPr>
        <p:txBody>
          <a:bodyPr/>
          <a:lstStyle>
            <a:lvl1pPr algn="ctr">
              <a:defRPr b="0" spc="-319" sz="16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GYM-MASTER </a:t>
            </a:r>
          </a:p>
        </p:txBody>
      </p:sp>
      <p:sp>
        <p:nvSpPr>
          <p:cNvPr id="173" name="TEAM :…"/>
          <p:cNvSpPr txBox="1"/>
          <p:nvPr>
            <p:ph type="subTitle" sz="half" idx="1"/>
          </p:nvPr>
        </p:nvSpPr>
        <p:spPr>
          <a:xfrm>
            <a:off x="1897264" y="5685228"/>
            <a:ext cx="21971001" cy="4049430"/>
          </a:xfrm>
          <a:prstGeom prst="rect">
            <a:avLst/>
          </a:prstGeom>
        </p:spPr>
        <p:txBody>
          <a:bodyPr/>
          <a:lstStyle/>
          <a:p>
            <a:pPr algn="ctr">
              <a:defRPr b="0">
                <a:latin typeface="Monaco"/>
                <a:ea typeface="Monaco"/>
                <a:cs typeface="Monaco"/>
                <a:sym typeface="Monaco"/>
              </a:defRPr>
            </a:pPr>
            <a:r>
              <a:t>TEAM :</a:t>
            </a:r>
            <a:r>
              <a:t> </a:t>
            </a:r>
          </a:p>
          <a:p>
            <a:pPr algn="ctr">
              <a:defRPr b="0" sz="4000">
                <a:latin typeface="Monaco"/>
                <a:ea typeface="Monaco"/>
                <a:cs typeface="Monaco"/>
                <a:sym typeface="Monaco"/>
              </a:defRPr>
            </a:pPr>
            <a:r>
              <a:t>VYOMA MANKAD </a:t>
            </a:r>
          </a:p>
          <a:p>
            <a:pPr algn="ctr">
              <a:defRPr b="0" sz="4000">
                <a:latin typeface="Monaco"/>
                <a:ea typeface="Monaco"/>
                <a:cs typeface="Monaco"/>
                <a:sym typeface="Monaco"/>
              </a:defRPr>
            </a:pPr>
            <a:r>
              <a:t>ANSH SEMWAL </a:t>
            </a:r>
          </a:p>
          <a:p>
            <a:pPr algn="ctr">
              <a:defRPr b="0" sz="4000">
                <a:latin typeface="Monaco"/>
                <a:ea typeface="Monaco"/>
                <a:cs typeface="Monaco"/>
                <a:sym typeface="Monaco"/>
              </a:defRPr>
            </a:pPr>
            <a:r>
              <a:t>GAURAV TATPATE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Q-Learning"/>
          <p:cNvSpPr txBox="1"/>
          <p:nvPr>
            <p:ph type="title"/>
          </p:nvPr>
        </p:nvSpPr>
        <p:spPr>
          <a:xfrm>
            <a:off x="8813017" y="800431"/>
            <a:ext cx="6757966" cy="329038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4500"/>
              </a:spcBef>
              <a:defRPr b="0" spc="0" sz="6300" u="sng">
                <a:latin typeface="Monaco"/>
                <a:ea typeface="Monaco"/>
                <a:cs typeface="Monaco"/>
                <a:sym typeface="Monaco"/>
              </a:defRPr>
            </a:pPr>
            <a:r>
              <a:rPr sz="8300"/>
              <a:t>Q-Learning</a:t>
            </a:r>
            <a:r>
              <a:t> </a:t>
            </a:r>
          </a:p>
        </p:txBody>
      </p:sp>
      <p:pic>
        <p:nvPicPr>
          <p:cNvPr id="220" name="Screenshot 2024-08-31 at 10.49.04 PM.png" descr="Screenshot 2024-08-31 at 10.49.0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24026" y="3315436"/>
            <a:ext cx="17135948" cy="1820051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A model-free algorithm that learns the value of action-state pairs.…"/>
          <p:cNvSpPr txBox="1"/>
          <p:nvPr/>
        </p:nvSpPr>
        <p:spPr>
          <a:xfrm>
            <a:off x="3198946" y="6200879"/>
            <a:ext cx="17986109" cy="6223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A model-free algorithm that learns the value of action-state pairs.</a:t>
            </a:r>
          </a:p>
          <a:p>
            <a:pPr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Most used RL algorithm </a:t>
            </a:r>
          </a:p>
          <a:p>
            <a:pPr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Problems solved with q learning :</a:t>
            </a:r>
          </a:p>
          <a:p>
            <a:pPr lvl="2" marL="1663700" indent="-444500">
              <a:buSzPct val="123000"/>
              <a:buChar char="-"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Mountain Car </a:t>
            </a:r>
          </a:p>
          <a:p>
            <a:pPr lvl="2" marL="1663700" indent="-444500">
              <a:buSzPct val="123000"/>
              <a:buChar char="-"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Cartpole </a:t>
            </a:r>
          </a:p>
          <a:p>
            <a:pPr lvl="2" marL="1663700" indent="-444500">
              <a:buSzPct val="123000"/>
              <a:buChar char="-"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Frozen Lake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A Toolkit for Developing RL Algorithms"/>
          <p:cNvSpPr txBox="1"/>
          <p:nvPr>
            <p:ph type="body" idx="21"/>
          </p:nvPr>
        </p:nvSpPr>
        <p:spPr>
          <a:xfrm>
            <a:off x="6438402" y="2171065"/>
            <a:ext cx="1150719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A Toolkit for Developing RL Algorithms</a:t>
            </a:r>
          </a:p>
        </p:txBody>
      </p:sp>
      <p:sp>
        <p:nvSpPr>
          <p:cNvPr id="224" name="OpenAI Gym:…"/>
          <p:cNvSpPr txBox="1"/>
          <p:nvPr>
            <p:ph type="body" sz="half" idx="1"/>
          </p:nvPr>
        </p:nvSpPr>
        <p:spPr>
          <a:xfrm>
            <a:off x="621472" y="4634678"/>
            <a:ext cx="9371127" cy="896072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OpenAI Gym:</a:t>
            </a:r>
            <a:r>
              <a:t> 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A platform providing a wide variety of environments for testing and developing RL algorithms.</a:t>
            </a: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25" name="Introduction to OpenAI Gym"/>
          <p:cNvSpPr txBox="1"/>
          <p:nvPr>
            <p:ph type="title"/>
          </p:nvPr>
        </p:nvSpPr>
        <p:spPr>
          <a:xfrm>
            <a:off x="5221264" y="438096"/>
            <a:ext cx="13941472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Introduction to OpenAI Gym</a:t>
            </a:r>
          </a:p>
        </p:txBody>
      </p:sp>
      <p:pic>
        <p:nvPicPr>
          <p:cNvPr id="226" name="Screenshot 2024-08-31 at 11.02.07 PM.png" descr="Screenshot 2024-08-31 at 11.02.0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60493" y="3532880"/>
            <a:ext cx="9015132" cy="577771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Screenshot 2024-08-31 at 11.02.49 PM.png" descr="Screenshot 2024-08-31 at 11.02.4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57603" y="3683828"/>
            <a:ext cx="3268794" cy="8960722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WHAT WE HAVE IMPLEMENTED IN CLASSIC CONTROL:…"/>
          <p:cNvSpPr txBox="1"/>
          <p:nvPr/>
        </p:nvSpPr>
        <p:spPr>
          <a:xfrm>
            <a:off x="15399909" y="9902474"/>
            <a:ext cx="7536301" cy="28206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t>WHAT WE HAVE IMPLEMENTED IN CLASSIC CONTROL:</a:t>
            </a:r>
          </a:p>
          <a:p>
            <a:pPr>
              <a:defRPr sz="2000">
                <a:latin typeface="Monaco"/>
                <a:ea typeface="Monaco"/>
                <a:cs typeface="Monaco"/>
                <a:sym typeface="Monaco"/>
              </a:defRPr>
            </a:pPr>
            <a:r>
              <a:t>MOUNTAIN CAR </a:t>
            </a:r>
          </a:p>
          <a:p>
            <a:pPr>
              <a:defRPr sz="2000">
                <a:latin typeface="Monaco"/>
                <a:ea typeface="Monaco"/>
                <a:cs typeface="Monaco"/>
                <a:sym typeface="Monaco"/>
              </a:defRPr>
            </a:pPr>
            <a:r>
              <a:t>CARTPOLE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IMPLEMENTATIONS DONE USING Q-LEARNING :"/>
          <p:cNvSpPr txBox="1"/>
          <p:nvPr>
            <p:ph type="title"/>
          </p:nvPr>
        </p:nvSpPr>
        <p:spPr>
          <a:xfrm>
            <a:off x="1206500" y="901700"/>
            <a:ext cx="21971000" cy="14331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0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IMPLEMENTATIONS DONE USING Q-LEARNING :</a:t>
            </a:r>
          </a:p>
        </p:txBody>
      </p:sp>
      <p:sp>
        <p:nvSpPr>
          <p:cNvPr id="231" name="THSES ARE SOME OF THE IMPLEMENTATIONS DONE USING OPEN AI GY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pPr>
            <a:r>
              <a:t>THSES ARE SOME OF THE IMPLEMENTATIONS DONE USING </a:t>
            </a:r>
            <a:r>
              <a:rPr u="sng"/>
              <a:t>OPEN AI GYM </a:t>
            </a:r>
          </a:p>
        </p:txBody>
      </p:sp>
      <p:sp>
        <p:nvSpPr>
          <p:cNvPr id="232" name="CARTPOLE : THE AIM OF THE CONTROL PROBLEM IS TO BALANCE THE POLE BY MOVIING THE CART LEFT OR RIGHT 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CARTPOLE : THE AIM OF THE CONTROL PROBLEM IS TO BALANCE THE POLE BY MOVIING THE CART LEFT OR RIGHT .</a:t>
            </a:r>
          </a:p>
        </p:txBody>
      </p:sp>
      <p:pic>
        <p:nvPicPr>
          <p:cNvPr id="233" name="CARTPOLE.mp4" descr="CARTPOLE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310331" y="5715000"/>
            <a:ext cx="13763338" cy="77358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1" fill="hold"/>
                                        <p:tgtEl>
                                          <p:spTgt spid="2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3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3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3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MOUNTAIN CAR :"/>
          <p:cNvSpPr txBox="1"/>
          <p:nvPr>
            <p:ph type="title"/>
          </p:nvPr>
        </p:nvSpPr>
        <p:spPr>
          <a:xfrm>
            <a:off x="1206500" y="3975100"/>
            <a:ext cx="21971000" cy="14331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MOUNTAIN CAR :</a:t>
            </a:r>
          </a:p>
        </p:txBody>
      </p:sp>
      <p:sp>
        <p:nvSpPr>
          <p:cNvPr id="236" name="THE OBJECTIVE OF THIS CONTROL IS TO MAKE THE CAR REACH THE TOP OF THE MOUNTAIN"/>
          <p:cNvSpPr txBox="1"/>
          <p:nvPr>
            <p:ph type="body" idx="21"/>
          </p:nvPr>
        </p:nvSpPr>
        <p:spPr>
          <a:xfrm>
            <a:off x="800100" y="5970865"/>
            <a:ext cx="13650119" cy="31458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THE OBJECTIVE OF THIS CONTROL IS TO MAKE THE CAR REACH THE TOP OF THE MOUNTAIN </a:t>
            </a:r>
          </a:p>
        </p:txBody>
      </p:sp>
      <p:pic>
        <p:nvPicPr>
          <p:cNvPr id="237" name="MOUNTAINCAR.mp4" descr="MOUNTAINCAR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4358625" y="-948112"/>
            <a:ext cx="10196412" cy="181650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13" fill="hold"/>
                                        <p:tgtEl>
                                          <p:spTgt spid="2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7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3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3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FROZEN LAKE  :"/>
          <p:cNvSpPr txBox="1"/>
          <p:nvPr>
            <p:ph type="title"/>
          </p:nvPr>
        </p:nvSpPr>
        <p:spPr>
          <a:xfrm>
            <a:off x="1206500" y="3975100"/>
            <a:ext cx="21971000" cy="14331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FROZEN LAKE  :</a:t>
            </a:r>
          </a:p>
        </p:txBody>
      </p:sp>
      <p:sp>
        <p:nvSpPr>
          <p:cNvPr id="240" name="THE OBJECTIVE OF THIS TOY TEXT ENVIRONMENT IS TO REACH THE PRIZE BOX ."/>
          <p:cNvSpPr txBox="1"/>
          <p:nvPr>
            <p:ph type="body" idx="21"/>
          </p:nvPr>
        </p:nvSpPr>
        <p:spPr>
          <a:xfrm>
            <a:off x="342900" y="5513665"/>
            <a:ext cx="13650119" cy="31458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THE OBJECTIVE OF THIS TOY TEXT ENVIRONMENT IS TO REACH THE PRIZE BOX . </a:t>
            </a:r>
          </a:p>
        </p:txBody>
      </p:sp>
      <p:pic>
        <p:nvPicPr>
          <p:cNvPr id="241" name="FROZEN LAKE .mp4" descr="FROZEN LAKE 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4019447" y="-2391341"/>
            <a:ext cx="12009321" cy="21535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0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4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4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41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ole of NNs and CNNs in RL"/>
          <p:cNvSpPr txBox="1"/>
          <p:nvPr>
            <p:ph type="body" idx="21"/>
          </p:nvPr>
        </p:nvSpPr>
        <p:spPr>
          <a:xfrm>
            <a:off x="6438402" y="2171065"/>
            <a:ext cx="1150719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Role of NNs and CNNs in RL</a:t>
            </a:r>
          </a:p>
        </p:txBody>
      </p:sp>
      <p:sp>
        <p:nvSpPr>
          <p:cNvPr id="244" name="Deep Q-Learning: Extends Q-Learning by using neural networks to approximate Q-values.…"/>
          <p:cNvSpPr txBox="1"/>
          <p:nvPr>
            <p:ph type="body" sz="half" idx="1"/>
          </p:nvPr>
        </p:nvSpPr>
        <p:spPr>
          <a:xfrm>
            <a:off x="792224" y="3842769"/>
            <a:ext cx="10601924" cy="896072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Deep Q-Learning:</a:t>
            </a:r>
            <a:r>
              <a:t> Extends Q-Learning by using neural networks to approximate Q-values.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CNNs:</a:t>
            </a:r>
            <a:r>
              <a:t> Convolutional Neural Networks process visual data, allowing agents to learn directly from pixels (e.g., in Atari games).</a:t>
            </a:r>
          </a:p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45" name="Deep Q-Learning and Neural Networks"/>
          <p:cNvSpPr txBox="1"/>
          <p:nvPr>
            <p:ph type="title"/>
          </p:nvPr>
        </p:nvSpPr>
        <p:spPr>
          <a:xfrm>
            <a:off x="2909910" y="438096"/>
            <a:ext cx="19365200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Deep Q-Learning and Neural Networks</a:t>
            </a:r>
          </a:p>
        </p:txBody>
      </p:sp>
      <p:pic>
        <p:nvPicPr>
          <p:cNvPr id="246" name="Screenshot 2024-08-31 at 11.24.15 PM.png" descr="Screenshot 2024-08-31 at 11.24.15 PM.png"/>
          <p:cNvPicPr>
            <a:picLocks noChangeAspect="1"/>
          </p:cNvPicPr>
          <p:nvPr/>
        </p:nvPicPr>
        <p:blipFill>
          <a:blip r:embed="rId2">
            <a:extLst/>
          </a:blip>
          <a:srcRect l="11460" t="0" r="14183" b="4908"/>
          <a:stretch>
            <a:fillRect/>
          </a:stretch>
        </p:blipFill>
        <p:spPr>
          <a:xfrm>
            <a:off x="11431232" y="4761309"/>
            <a:ext cx="7519616" cy="41934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cnn.png" descr="cn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608800" y="2057400"/>
            <a:ext cx="3370853" cy="1102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ong"/>
          <p:cNvSpPr txBox="1"/>
          <p:nvPr>
            <p:ph type="body" idx="21"/>
          </p:nvPr>
        </p:nvSpPr>
        <p:spPr>
          <a:xfrm>
            <a:off x="11018915" y="2171065"/>
            <a:ext cx="173362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2438338">
              <a:lnSpc>
                <a:spcPct val="90000"/>
              </a:lnSpc>
              <a:spcBef>
                <a:spcPts val="4500"/>
              </a:spcBef>
              <a:defRPr b="0" sz="48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Pong</a:t>
            </a:r>
          </a:p>
        </p:txBody>
      </p:sp>
      <p:sp>
        <p:nvSpPr>
          <p:cNvPr id="250" name="Atari Games: RL has been successfully applied to play and master a wide range of Atari games.…"/>
          <p:cNvSpPr txBox="1"/>
          <p:nvPr>
            <p:ph type="body" sz="half" idx="1"/>
          </p:nvPr>
        </p:nvSpPr>
        <p:spPr>
          <a:xfrm>
            <a:off x="792224" y="4313957"/>
            <a:ext cx="10601924" cy="896072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Atari Games:</a:t>
            </a:r>
            <a:r>
              <a:t> RL has been successfully applied to play and master a wide range of Atari games.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We have implemented Rl on Pong using Neural networks and convolutional Neural Networks .</a:t>
            </a:r>
          </a:p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51" name="RL in Atari Games"/>
          <p:cNvSpPr txBox="1"/>
          <p:nvPr>
            <p:ph type="title"/>
          </p:nvPr>
        </p:nvSpPr>
        <p:spPr>
          <a:xfrm>
            <a:off x="7210931" y="697249"/>
            <a:ext cx="9349593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RL in Atari Games</a:t>
            </a:r>
          </a:p>
        </p:txBody>
      </p:sp>
      <p:pic>
        <p:nvPicPr>
          <p:cNvPr id="252" name="images.jpeg" descr="images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80810" y="2496413"/>
            <a:ext cx="7701213" cy="8723174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Objective of the game is to not let the ball…"/>
          <p:cNvSpPr txBox="1"/>
          <p:nvPr/>
        </p:nvSpPr>
        <p:spPr>
          <a:xfrm>
            <a:off x="13644248" y="11412648"/>
            <a:ext cx="10174338" cy="1633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t>Objective of the game is to </a:t>
            </a:r>
            <a:r>
              <a:t>not let the ball</a:t>
            </a:r>
          </a:p>
          <a:p>
            <a:pPr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t> cross our control paddle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VID-20240901-WA0005 (1).mp4" descr="VID-20240901-WA0005 (1)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259894" y="-8564006"/>
            <a:ext cx="16955445" cy="301508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16" fill="hold"/>
                                        <p:tgtEl>
                                          <p:spTgt spid="2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5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5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roblems faced:…"/>
          <p:cNvSpPr txBox="1"/>
          <p:nvPr>
            <p:ph type="body" idx="1"/>
          </p:nvPr>
        </p:nvSpPr>
        <p:spPr>
          <a:xfrm>
            <a:off x="1403579" y="-444815"/>
            <a:ext cx="21576842" cy="11361700"/>
          </a:xfrm>
          <a:prstGeom prst="rect">
            <a:avLst/>
          </a:prstGeom>
        </p:spPr>
        <p:txBody>
          <a:bodyPr/>
          <a:lstStyle/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Problems faced:</a:t>
            </a:r>
          </a:p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Gym version not compatible with pcs</a:t>
            </a:r>
          </a:p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Dependency errors arise while trying to execute the pong game</a:t>
            </a:r>
          </a:p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</a:p>
          <a:p>
            <a:pPr marL="914400" algn="l" defTabSz="457200">
              <a:lnSpc>
                <a:spcPct val="115833"/>
              </a:lnSpc>
              <a:spcBef>
                <a:spcPts val="800"/>
              </a:spcBef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Future Goals :</a:t>
            </a:r>
          </a:p>
          <a:p>
            <a:pPr marL="1371600" indent="-228600" algn="l" defTabSz="457200">
              <a:lnSpc>
                <a:spcPct val="115833"/>
              </a:lnSpc>
              <a:spcBef>
                <a:spcPts val="800"/>
              </a:spcBef>
              <a:buSzPct val="100000"/>
              <a:buFont typeface="Symbol"/>
              <a:buChar char="·"/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Implementing pong using libraries such as keras and TensorFlow for better and efficient results</a:t>
            </a:r>
          </a:p>
          <a:p>
            <a:pPr marL="1371600" indent="-228600" algn="l" defTabSz="457200">
              <a:lnSpc>
                <a:spcPct val="115833"/>
              </a:lnSpc>
              <a:spcBef>
                <a:spcPts val="800"/>
              </a:spcBef>
              <a:buSzPct val="100000"/>
              <a:buFont typeface="Symbol"/>
              <a:buChar char="·"/>
              <a:defRPr spc="0" sz="4000">
                <a:uFill>
                  <a:solidFill>
                    <a:srgbClr val="000000"/>
                  </a:solidFill>
                </a:uFill>
                <a:latin typeface="Monaco"/>
                <a:ea typeface="Monaco"/>
                <a:cs typeface="Monaco"/>
                <a:sym typeface="Monaco"/>
              </a:defRPr>
            </a:pPr>
            <a:r>
              <a:t>Implementation of RL on a self-balancing bot</a:t>
            </a:r>
          </a:p>
        </p:txBody>
      </p:sp>
      <p:pic>
        <p:nvPicPr>
          <p:cNvPr id="258" name="Screenshot 2024-08-31 at 11.42.44 PM.png" descr="Screenshot 2024-08-31 at 11.42.4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20350" y="9173909"/>
            <a:ext cx="4862390" cy="4067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Screenshot 2024-08-31 at 11.43.59 PM.png" descr="Screenshot 2024-08-31 at 11.43.5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529733" y="9173909"/>
            <a:ext cx="6477033" cy="40675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HANK YOU"/>
          <p:cNvSpPr txBox="1"/>
          <p:nvPr>
            <p:ph type="body" idx="1"/>
          </p:nvPr>
        </p:nvSpPr>
        <p:spPr>
          <a:xfrm>
            <a:off x="1607010" y="1712032"/>
            <a:ext cx="21971001" cy="7241583"/>
          </a:xfrm>
          <a:prstGeom prst="rect">
            <a:avLst/>
          </a:prstGeom>
        </p:spPr>
        <p:txBody>
          <a:bodyPr/>
          <a:lstStyle/>
          <a:p>
            <a:pPr/>
            <a:r>
              <a:t>THANK YOU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Agent and Environment"/>
          <p:cNvSpPr txBox="1"/>
          <p:nvPr>
            <p:ph type="body" idx="21"/>
          </p:nvPr>
        </p:nvSpPr>
        <p:spPr>
          <a:xfrm>
            <a:off x="9216988" y="1989124"/>
            <a:ext cx="5950024" cy="16669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457200">
              <a:defRPr b="0" sz="3500">
                <a:latin typeface="Monaco"/>
                <a:ea typeface="Monaco"/>
                <a:cs typeface="Monaco"/>
                <a:sym typeface="Monaco"/>
              </a:defRPr>
            </a:pPr>
            <a:r>
              <a:t>Agent and Environment</a:t>
            </a:r>
          </a:p>
          <a:p>
            <a:pPr defTabSz="457200">
              <a:defRPr b="0" sz="12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76" name="-Reinforcement Learning (RL): A type of machine learning where an agent learns to make decisions by interacting with an environment to maximise cumulative reward.…"/>
          <p:cNvSpPr txBox="1"/>
          <p:nvPr>
            <p:ph type="body" sz="half" idx="1"/>
          </p:nvPr>
        </p:nvSpPr>
        <p:spPr>
          <a:xfrm>
            <a:off x="1203685" y="3465637"/>
            <a:ext cx="10323429" cy="945215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-Reinforcement Learning (RL): A type of machine learning where an agent learns to make decisions by interacting with an environment to maximise cumulative reward.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-Agent: The learner or decision-maker. 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-Environment: The system with which the agent interacts.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-Reward: Feedback from the environment based on the agent’s actions.</a:t>
            </a:r>
          </a:p>
        </p:txBody>
      </p:sp>
      <p:sp>
        <p:nvSpPr>
          <p:cNvPr id="177" name="Reinforcement Learning"/>
          <p:cNvSpPr txBox="1"/>
          <p:nvPr>
            <p:ph type="title"/>
          </p:nvPr>
        </p:nvSpPr>
        <p:spPr>
          <a:xfrm>
            <a:off x="7302499" y="729222"/>
            <a:ext cx="9779001" cy="1435101"/>
          </a:xfrm>
          <a:prstGeom prst="rect">
            <a:avLst/>
          </a:prstGeom>
        </p:spPr>
        <p:txBody>
          <a:bodyPr/>
          <a:lstStyle>
            <a:lvl1pPr defTabSz="374904">
              <a:lnSpc>
                <a:spcPct val="100000"/>
              </a:lnSpc>
              <a:defRPr b="0" spc="0" sz="574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Reinforcement Learning</a:t>
            </a:r>
          </a:p>
        </p:txBody>
      </p:sp>
      <p:pic>
        <p:nvPicPr>
          <p:cNvPr id="178" name="Screenshot 2024-08-31 at 11.16.48 PM.png" descr="Screenshot 2024-08-31 at 11.16.4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86448" y="4959165"/>
            <a:ext cx="9918701" cy="4419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Epsilon Strategy ϵ"/>
          <p:cNvSpPr txBox="1"/>
          <p:nvPr>
            <p:ph type="body" idx="21"/>
          </p:nvPr>
        </p:nvSpPr>
        <p:spPr>
          <a:xfrm>
            <a:off x="9913878" y="2083361"/>
            <a:ext cx="5011051" cy="147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457200"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Epsilon Strategy ϵ </a:t>
            </a:r>
          </a:p>
        </p:txBody>
      </p:sp>
      <p:sp>
        <p:nvSpPr>
          <p:cNvPr id="181" name="Exploration: Trying new actions to discover their rewards.…"/>
          <p:cNvSpPr txBox="1"/>
          <p:nvPr>
            <p:ph type="body" sz="half" idx="1"/>
          </p:nvPr>
        </p:nvSpPr>
        <p:spPr>
          <a:xfrm>
            <a:off x="1941451" y="3597051"/>
            <a:ext cx="10323428" cy="945215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Exploration:</a:t>
            </a:r>
            <a:r>
              <a:t> Trying new actions to discover their rewards.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Exploitation:</a:t>
            </a:r>
            <a:r>
              <a:t> Choosing the best-known action based on past experience.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Epsilon is a parameter that decides if the agent explores new options or sticks to the best known option 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</a:p>
        </p:txBody>
      </p:sp>
      <p:sp>
        <p:nvSpPr>
          <p:cNvPr id="182" name="Exploration vs Exploitation"/>
          <p:cNvSpPr txBox="1"/>
          <p:nvPr>
            <p:ph type="title"/>
          </p:nvPr>
        </p:nvSpPr>
        <p:spPr>
          <a:xfrm>
            <a:off x="6029278" y="699550"/>
            <a:ext cx="12325444" cy="1666903"/>
          </a:xfrm>
          <a:prstGeom prst="rect">
            <a:avLst/>
          </a:prstGeom>
        </p:spPr>
        <p:txBody>
          <a:bodyPr/>
          <a:lstStyle>
            <a:lvl1pPr defTabSz="384047">
              <a:lnSpc>
                <a:spcPct val="100000"/>
              </a:lnSpc>
              <a:defRPr b="0" spc="0" sz="588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Exploration vs Exploitation</a:t>
            </a:r>
          </a:p>
        </p:txBody>
      </p:sp>
      <p:pic>
        <p:nvPicPr>
          <p:cNvPr id="183" name="Screenshot 2024-08-31 at 11.17.11 PM.png" descr="Screenshot 2024-08-31 at 11.17.1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30823" y="3577275"/>
            <a:ext cx="10099377" cy="4818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Screenshot 2024-08-31 at 11.22.09 PM.png" descr="Screenshot 2024-08-31 at 11.22.0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02421" y="9088046"/>
            <a:ext cx="10356181" cy="38120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Understanding K-Armed Bandits"/>
          <p:cNvSpPr txBox="1"/>
          <p:nvPr>
            <p:ph type="body" idx="21"/>
          </p:nvPr>
        </p:nvSpPr>
        <p:spPr>
          <a:xfrm>
            <a:off x="8047621" y="2083361"/>
            <a:ext cx="8288758" cy="147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457200"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Understanding K-Armed Bandits</a:t>
            </a:r>
          </a:p>
        </p:txBody>
      </p:sp>
      <p:sp>
        <p:nvSpPr>
          <p:cNvPr id="187" name="Markov Property :…"/>
          <p:cNvSpPr txBox="1"/>
          <p:nvPr>
            <p:ph type="body" sz="half" idx="1"/>
          </p:nvPr>
        </p:nvSpPr>
        <p:spPr>
          <a:xfrm>
            <a:off x="409437" y="3102303"/>
            <a:ext cx="10754953" cy="945215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1466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algn="ctr"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t>Markov Property :</a:t>
            </a:r>
          </a:p>
          <a:p>
            <a:pPr marL="0" indent="0"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t>“The future is independent of the past given the present” </a:t>
            </a:r>
          </a:p>
          <a:p>
            <a:pPr marL="0" indent="0" algn="ctr"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t>K Arm Bandit Problem using epsilon greedy strategy . </a:t>
            </a:r>
            <a:endParaRPr sz="1200"/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1466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88" name="Markov Decision Process (MDP)"/>
          <p:cNvSpPr txBox="1"/>
          <p:nvPr>
            <p:ph type="title"/>
          </p:nvPr>
        </p:nvSpPr>
        <p:spPr>
          <a:xfrm>
            <a:off x="6556788" y="652431"/>
            <a:ext cx="11270424" cy="1666903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b="0" spc="0" sz="50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Markov Decision Process (MDP)</a:t>
            </a:r>
          </a:p>
        </p:txBody>
      </p:sp>
      <p:pic>
        <p:nvPicPr>
          <p:cNvPr id="189" name="Screenshot 2024-08-31 at 11.17.46 PM.png" descr="Screenshot 2024-08-31 at 11.17.4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81510" y="3741283"/>
            <a:ext cx="8700513" cy="85669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he Foundation of Dynamic Programming"/>
          <p:cNvSpPr txBox="1"/>
          <p:nvPr>
            <p:ph type="body" idx="21"/>
          </p:nvPr>
        </p:nvSpPr>
        <p:spPr>
          <a:xfrm>
            <a:off x="6438402" y="2601668"/>
            <a:ext cx="11507196" cy="1303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2048204">
              <a:lnSpc>
                <a:spcPct val="90000"/>
              </a:lnSpc>
              <a:spcBef>
                <a:spcPts val="3700"/>
              </a:spcBef>
              <a:defRPr b="0" sz="4032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The Foundation of Dynamic Programming</a:t>
            </a:r>
          </a:p>
        </p:txBody>
      </p:sp>
      <p:sp>
        <p:nvSpPr>
          <p:cNvPr id="192" name="This equation expresses the relationship between the value of a state and the values of its successor states."/>
          <p:cNvSpPr txBox="1"/>
          <p:nvPr>
            <p:ph type="body" idx="1"/>
          </p:nvPr>
        </p:nvSpPr>
        <p:spPr>
          <a:xfrm>
            <a:off x="715709" y="9863857"/>
            <a:ext cx="22952582" cy="9452157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1466">
                <a:latin typeface="Monaco"/>
                <a:ea typeface="Monaco"/>
                <a:cs typeface="Monaco"/>
                <a:sym typeface="Monaco"/>
              </a:defRPr>
            </a:pPr>
          </a:p>
          <a:p>
            <a:pPr lvl="2" marL="0" indent="914400" algn="ctr"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This equation expresses the relationship between the value of a state and the values of its successor states.</a:t>
            </a:r>
          </a:p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b="1" sz="14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algn="ctr"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pPr>
            <a:endParaRPr sz="1200"/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1466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93" name="Bellman Equation"/>
          <p:cNvSpPr txBox="1"/>
          <p:nvPr>
            <p:ph type="title"/>
          </p:nvPr>
        </p:nvSpPr>
        <p:spPr>
          <a:xfrm>
            <a:off x="9360912" y="911585"/>
            <a:ext cx="6995032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5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Bellman Equation</a:t>
            </a:r>
          </a:p>
        </p:txBody>
      </p:sp>
      <p:pic>
        <p:nvPicPr>
          <p:cNvPr id="194" name="Screenshot 2024-08-31 at 10.22.33 PM.png" descr="Screenshot 2024-08-31 at 10.22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05152" y="4974843"/>
            <a:ext cx="15573696" cy="3533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Value Function and Policy Iteration"/>
          <p:cNvSpPr txBox="1"/>
          <p:nvPr>
            <p:ph type="body" idx="21"/>
          </p:nvPr>
        </p:nvSpPr>
        <p:spPr>
          <a:xfrm>
            <a:off x="6438402" y="2171065"/>
            <a:ext cx="1150719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Value Function and Policy Iteration</a:t>
            </a:r>
          </a:p>
        </p:txBody>
      </p:sp>
      <p:sp>
        <p:nvSpPr>
          <p:cNvPr id="197" name="Value Function (V): Measures the expected cumulative reward from each state.…"/>
          <p:cNvSpPr txBox="1"/>
          <p:nvPr>
            <p:ph type="body" sz="half" idx="1"/>
          </p:nvPr>
        </p:nvSpPr>
        <p:spPr>
          <a:xfrm>
            <a:off x="715709" y="3480267"/>
            <a:ext cx="10601924" cy="8960722"/>
          </a:xfrm>
          <a:prstGeom prst="rect">
            <a:avLst/>
          </a:prstGeom>
        </p:spPr>
        <p:txBody>
          <a:bodyPr/>
          <a:lstStyle/>
          <a:p>
            <a:pPr marL="0" indent="0" defTabSz="448055">
              <a:lnSpc>
                <a:spcPct val="100000"/>
              </a:lnSpc>
              <a:spcBef>
                <a:spcPts val="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  <a:r>
              <a:t>Value Function (V):</a:t>
            </a:r>
            <a:r>
              <a:t> Measures the expected cumulative reward from each state.</a:t>
            </a:r>
          </a:p>
          <a:p>
            <a:pPr marL="0" indent="0" defTabSz="448055">
              <a:lnSpc>
                <a:spcPct val="100000"/>
              </a:lnSpc>
              <a:spcBef>
                <a:spcPts val="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48055">
              <a:lnSpc>
                <a:spcPct val="100000"/>
              </a:lnSpc>
              <a:spcBef>
                <a:spcPts val="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48055">
              <a:lnSpc>
                <a:spcPct val="100000"/>
              </a:lnSpc>
              <a:spcBef>
                <a:spcPts val="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  <a:r>
              <a:t>Policy (</a:t>
            </a:r>
            <a:r>
              <a:t>π):</a:t>
            </a:r>
            <a:r>
              <a:t> A strategy that specifies the action to take in each state.</a:t>
            </a:r>
          </a:p>
          <a:p>
            <a:pPr lvl="2" marL="0" indent="896111" defTabSz="2389572">
              <a:spcBef>
                <a:spcPts val="440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</a:p>
          <a:p>
            <a:pPr marL="0" indent="0" defTabSz="448055">
              <a:lnSpc>
                <a:spcPct val="100000"/>
              </a:lnSpc>
              <a:spcBef>
                <a:spcPts val="1300"/>
              </a:spcBef>
              <a:buSzTx/>
              <a:buNone/>
              <a:defRPr sz="3430">
                <a:latin typeface="Monaco"/>
                <a:ea typeface="Monaco"/>
                <a:cs typeface="Monaco"/>
                <a:sym typeface="Monaco"/>
              </a:defRPr>
            </a:pPr>
            <a:r>
              <a:t>GridWorld : Classic control problem in RL in which a agent solves a grid by itself using value and policy iteration.</a:t>
            </a:r>
          </a:p>
          <a:p>
            <a:pPr marL="0" indent="0" defTabSz="448055">
              <a:lnSpc>
                <a:spcPct val="100000"/>
              </a:lnSpc>
              <a:spcBef>
                <a:spcPts val="1100"/>
              </a:spcBef>
              <a:buSzTx/>
              <a:buNone/>
              <a:defRPr sz="343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98" name="Dynamic Programming"/>
          <p:cNvSpPr txBox="1"/>
          <p:nvPr>
            <p:ph type="title"/>
          </p:nvPr>
        </p:nvSpPr>
        <p:spPr>
          <a:xfrm>
            <a:off x="7293849" y="438096"/>
            <a:ext cx="11398343" cy="270811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4500"/>
              </a:spcBef>
              <a:defRPr b="0" spc="0" sz="4800" u="sng">
                <a:latin typeface="Monaco"/>
                <a:ea typeface="Monaco"/>
                <a:cs typeface="Monaco"/>
                <a:sym typeface="Monaco"/>
              </a:defRPr>
            </a:pPr>
            <a:r>
              <a:rPr sz="6900"/>
              <a:t>Dynamic Programming</a:t>
            </a:r>
            <a:r>
              <a:t> </a:t>
            </a:r>
          </a:p>
        </p:txBody>
      </p:sp>
      <p:pic>
        <p:nvPicPr>
          <p:cNvPr id="199" name="Screenshot 2024-08-31 at 11.25.29 PM.png" descr="Screenshot 2024-08-31 at 11.25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11687" y="3872123"/>
            <a:ext cx="9284777" cy="6442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Application to Blackjack"/>
          <p:cNvSpPr txBox="1"/>
          <p:nvPr>
            <p:ph type="body" idx="21"/>
          </p:nvPr>
        </p:nvSpPr>
        <p:spPr>
          <a:xfrm>
            <a:off x="6438402" y="2171065"/>
            <a:ext cx="11507196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Application to Blackjack</a:t>
            </a:r>
          </a:p>
        </p:txBody>
      </p:sp>
      <p:sp>
        <p:nvSpPr>
          <p:cNvPr id="202" name="The term &quot;Monte Carlo&quot; refers to the use of random samples from the environment to estimate the expected return or value of a state-action pair."/>
          <p:cNvSpPr txBox="1"/>
          <p:nvPr>
            <p:ph type="body" sz="half" idx="1"/>
          </p:nvPr>
        </p:nvSpPr>
        <p:spPr>
          <a:xfrm>
            <a:off x="792224" y="3842769"/>
            <a:ext cx="10601924" cy="896072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The term "Monte Carlo" refers to the use of random samples from the environment to estimate the expected return or value of a state-action pair. </a:t>
            </a: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03" name="Monte Carlo Algorithm"/>
          <p:cNvSpPr txBox="1"/>
          <p:nvPr>
            <p:ph type="title"/>
          </p:nvPr>
        </p:nvSpPr>
        <p:spPr>
          <a:xfrm>
            <a:off x="7184996" y="579452"/>
            <a:ext cx="11507196" cy="150631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Monte Carlo Algorithm </a:t>
            </a:r>
          </a:p>
        </p:txBody>
      </p:sp>
      <p:pic>
        <p:nvPicPr>
          <p:cNvPr id="204" name="Screenshot 2024-08-31 at 10.34.58 PM.png" descr="Screenshot 2024-08-31 at 10.34.5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85329" y="7741294"/>
            <a:ext cx="8215714" cy="33511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Screenshot 2024-08-31 at 6.19.36 PM 1.png" descr="Screenshot 2024-08-31 at 6.19.36 PM 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325589" y="3770530"/>
            <a:ext cx="6952611" cy="61749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Screenshot 2024-08-31 at 10.40.42 PM.png" descr="Screenshot 2024-08-31 at 10.40.42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837321" y="3757543"/>
            <a:ext cx="4621436" cy="6200914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BLACK-JACK"/>
          <p:cNvSpPr txBox="1"/>
          <p:nvPr/>
        </p:nvSpPr>
        <p:spPr>
          <a:xfrm>
            <a:off x="16474779" y="10878888"/>
            <a:ext cx="3772496" cy="86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BLACK-JACK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BLACK JACK:"/>
          <p:cNvSpPr txBox="1"/>
          <p:nvPr>
            <p:ph type="title"/>
          </p:nvPr>
        </p:nvSpPr>
        <p:spPr>
          <a:xfrm>
            <a:off x="9925446" y="647700"/>
            <a:ext cx="4533108" cy="14331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BLACK JACK:</a:t>
            </a:r>
          </a:p>
        </p:txBody>
      </p:sp>
      <p:sp>
        <p:nvSpPr>
          <p:cNvPr id="210" name="BLACK JACK IS A TOY TEXT ENVIRONMENT IN OPEN AI GYM IN WHICH THE GAME OF BLACK JACK IS SIMULATED ."/>
          <p:cNvSpPr txBox="1"/>
          <p:nvPr>
            <p:ph type="body" idx="21"/>
          </p:nvPr>
        </p:nvSpPr>
        <p:spPr>
          <a:xfrm>
            <a:off x="-190600" y="1957665"/>
            <a:ext cx="24765200" cy="137863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BLACK JACK IS A TOY TEXT ENVIRONMENT IN OPEN AI GYM IN WHICH THE GAME OF BLACK JACK IS SIMULATED .</a:t>
            </a:r>
          </a:p>
        </p:txBody>
      </p:sp>
      <p:pic>
        <p:nvPicPr>
          <p:cNvPr id="211" name="BLACKJACK.mp4" descr="BLACKJACK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113275" y="3753497"/>
            <a:ext cx="17046260" cy="96086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7" fill="hold"/>
                                        <p:tgtEl>
                                          <p:spTgt spid="2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1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1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D(λ) - A Unification of Monte Carlo and Dynamic Programming"/>
          <p:cNvSpPr txBox="1"/>
          <p:nvPr>
            <p:ph type="body" idx="21"/>
          </p:nvPr>
        </p:nvSpPr>
        <p:spPr>
          <a:xfrm>
            <a:off x="3337071" y="2171065"/>
            <a:ext cx="17709858" cy="130302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2438338">
              <a:lnSpc>
                <a:spcPct val="90000"/>
              </a:lnSpc>
              <a:spcBef>
                <a:spcPts val="4500"/>
              </a:spcBef>
              <a:defRPr b="0" sz="35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TD(λ) - A Unification of Monte Carlo and Dynamic Programming</a:t>
            </a:r>
          </a:p>
        </p:txBody>
      </p:sp>
      <p:sp>
        <p:nvSpPr>
          <p:cNvPr id="214" name="TD(λ):…"/>
          <p:cNvSpPr txBox="1"/>
          <p:nvPr>
            <p:ph type="body" idx="1"/>
          </p:nvPr>
        </p:nvSpPr>
        <p:spPr>
          <a:xfrm>
            <a:off x="2550767" y="3574504"/>
            <a:ext cx="19853138" cy="8960722"/>
          </a:xfrm>
          <a:prstGeom prst="rect">
            <a:avLst/>
          </a:prstGeom>
        </p:spPr>
        <p:txBody>
          <a:bodyPr/>
          <a:lstStyle/>
          <a:p>
            <a: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TD(λ): </a:t>
            </a:r>
          </a:p>
          <a:p>
            <a: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sz="3500">
                <a:latin typeface="Monaco"/>
                <a:ea typeface="Monaco"/>
                <a:cs typeface="Monaco"/>
                <a:sym typeface="Monaco"/>
              </a:defRPr>
            </a:pPr>
            <a:r>
              <a:t>Combines TD and Monte Carlo, where λ controls the trade-off between them. </a:t>
            </a: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SzTx/>
              <a:buNone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15" name="Temporal Difference (TD) Learning"/>
          <p:cNvSpPr txBox="1"/>
          <p:nvPr>
            <p:ph type="title"/>
          </p:nvPr>
        </p:nvSpPr>
        <p:spPr>
          <a:xfrm>
            <a:off x="3218023" y="463496"/>
            <a:ext cx="17947954" cy="270811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b="0" spc="0" sz="6900" u="sng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 sz="4800"/>
            </a:pPr>
            <a:r>
              <a:rPr sz="6900"/>
              <a:t>Temporal Difference (TD) Learning</a:t>
            </a:r>
          </a:p>
        </p:txBody>
      </p:sp>
      <p:pic>
        <p:nvPicPr>
          <p:cNvPr id="216" name="Screenshot 2024-08-31 at 10.43.32 PM.png" descr="Screenshot 2024-08-31 at 10.43.3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1909" y="5581370"/>
            <a:ext cx="14150853" cy="16668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Screenshot 2024-08-31 at 10.47.26 PM.png" descr="Screenshot 2024-08-31 at 10.47.2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31680" y="7792462"/>
            <a:ext cx="2891311" cy="49634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